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8004"/>
    <a:srgbClr val="FF00FF"/>
    <a:srgbClr val="00FF00"/>
    <a:srgbClr val="000066"/>
    <a:srgbClr val="800000"/>
    <a:srgbClr val="841677"/>
    <a:srgbClr val="A50021"/>
    <a:srgbClr val="3333CC"/>
    <a:srgbClr val="052E89"/>
    <a:srgbClr val="0033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09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E7B5ABD-2C52-4524-9980-8B5339FF25C7}" type="datetimeFigureOut">
              <a:rPr lang="en-US"/>
              <a:pPr>
                <a:defRPr/>
              </a:pPr>
              <a:t>12/23/2020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D27163C0-6160-4F0A-AE4C-5420F00A2D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878799-E1DF-4E5B-A79B-C754CF32A238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626891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15319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876506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612645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72972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993567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829049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129887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270224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780282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026615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923400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498432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954259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531679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007184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829765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3B227D-ECC8-46A7-9E96-921037AC45AC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234760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D5EBE0-AC32-4D42-9565-1A07547CA15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26B1E4-C401-4E85-8A8D-E7F07D5EBA05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580B6-B097-48EB-8B44-56BBB0AD7E1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04FDAB-2FD2-4ED4-B65F-221BA14E77B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38A835-4B66-4A9D-85D5-08C93453B74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E22CDB-F5EF-4CAD-B1B5-94341D3B279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F81A5-9C28-4D31-AA97-B49DA153A6D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8E537-9DFD-4671-8E04-277278CE0DB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44C010-09D1-49B0-B25C-6150942C44D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2626E-9DA7-406E-B68C-7FD39E88537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21BDD0-EE46-4645-881D-3DC39EF6EA7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14 September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C7C00377-1422-4D70-AB8D-B37CED146F2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4.jpe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Relationship Id="rId9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jpeg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81000" y="152400"/>
            <a:ext cx="8305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3000" b="1" spc="650" dirty="0" smtClean="0">
                <a:solidFill>
                  <a:srgbClr val="800000"/>
                </a:solidFill>
                <a:latin typeface="+mj-lt"/>
              </a:rPr>
              <a:t>MSC3182</a:t>
            </a:r>
            <a:endParaRPr lang="en-US" sz="3000" b="1" spc="650" dirty="0">
              <a:solidFill>
                <a:srgbClr val="800000"/>
              </a:solidFill>
              <a:latin typeface="+mj-lt"/>
            </a:endParaRPr>
          </a:p>
          <a:p>
            <a:pPr algn="ctr">
              <a:spcBef>
                <a:spcPts val="1200"/>
              </a:spcBef>
            </a:pPr>
            <a:r>
              <a:rPr lang="en-US" sz="3000" b="1" spc="650" dirty="0">
                <a:solidFill>
                  <a:srgbClr val="1818E6"/>
                </a:solidFill>
                <a:latin typeface="+mj-lt"/>
              </a:rPr>
              <a:t> </a:t>
            </a:r>
            <a:r>
              <a:rPr lang="en-US" sz="3000" b="1" spc="650" dirty="0">
                <a:solidFill>
                  <a:srgbClr val="000066"/>
                </a:solidFill>
                <a:latin typeface="+mj-lt"/>
              </a:rPr>
              <a:t>SOCIAL ENTREPRENEURSHIP</a:t>
            </a:r>
          </a:p>
          <a:p>
            <a:pPr algn="ctr">
              <a:spcBef>
                <a:spcPts val="1200"/>
              </a:spcBef>
            </a:pPr>
            <a:r>
              <a:rPr lang="en-US" sz="3000" b="1" spc="650" dirty="0">
                <a:solidFill>
                  <a:srgbClr val="800000"/>
                </a:solidFill>
                <a:latin typeface="+mj-lt"/>
              </a:rPr>
              <a:t> Lesson </a:t>
            </a:r>
            <a:r>
              <a:rPr lang="en-US" sz="3000" b="1" spc="650" dirty="0" smtClean="0">
                <a:solidFill>
                  <a:srgbClr val="800000"/>
                </a:solidFill>
                <a:latin typeface="+mj-lt"/>
              </a:rPr>
              <a:t>8</a:t>
            </a:r>
          </a:p>
          <a:p>
            <a:pPr algn="ctr">
              <a:spcBef>
                <a:spcPts val="1200"/>
              </a:spcBef>
            </a:pPr>
            <a:r>
              <a:rPr lang="en-US" sz="4000" b="1" spc="650" dirty="0" smtClean="0">
                <a:solidFill>
                  <a:srgbClr val="000066"/>
                </a:solidFill>
                <a:latin typeface="+mj-lt"/>
              </a:rPr>
              <a:t>SALES AND MARKETING</a:t>
            </a:r>
            <a:endParaRPr lang="en-US" sz="4000" b="1" spc="65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" name="Picture 4" descr="Digital Marketing Strategies: Differences in Marketing &amp; Sa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11257" y="2756492"/>
            <a:ext cx="6245285" cy="311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7742"/>
          <a:stretch/>
        </p:blipFill>
        <p:spPr>
          <a:xfrm>
            <a:off x="3810000" y="6297948"/>
            <a:ext cx="2068900" cy="560052"/>
          </a:xfrm>
          <a:prstGeom prst="rect">
            <a:avLst/>
          </a:prstGeom>
        </p:spPr>
      </p:pic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152400" y="6324600"/>
            <a:ext cx="3429000" cy="365125"/>
          </a:xfrm>
        </p:spPr>
        <p:txBody>
          <a:bodyPr/>
          <a:lstStyle/>
          <a:p>
            <a:pPr>
              <a:defRPr/>
            </a:pPr>
            <a:r>
              <a:rPr lang="en-US" sz="1400" b="1" dirty="0" smtClean="0">
                <a:solidFill>
                  <a:srgbClr val="8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D </a:t>
            </a:r>
            <a:r>
              <a:rPr lang="en-US" sz="1400" b="1" dirty="0" err="1" smtClean="0">
                <a:solidFill>
                  <a:srgbClr val="8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Murali</a:t>
            </a:r>
            <a:r>
              <a:rPr lang="en-US" sz="1400" b="1" dirty="0" smtClean="0">
                <a:solidFill>
                  <a:srgbClr val="8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 err="1" smtClean="0">
                <a:solidFill>
                  <a:srgbClr val="8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Manohar</a:t>
            </a:r>
            <a:r>
              <a:rPr lang="en-US" sz="1400" b="1" dirty="0" smtClean="0">
                <a:solidFill>
                  <a:srgbClr val="8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– AP/Polymer </a:t>
            </a:r>
            <a:r>
              <a:rPr lang="en-US" sz="1400" b="1" dirty="0" err="1" smtClean="0">
                <a:solidFill>
                  <a:srgbClr val="8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Engg</a:t>
            </a:r>
            <a:endParaRPr lang="en-US" sz="1400" b="1" dirty="0">
              <a:solidFill>
                <a:srgbClr val="800000"/>
              </a:solidFill>
              <a:latin typeface="Book Antiqua" panose="0204060205030503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EE41D879-3179-42E3-9236-E9AD7209756F}" type="slidenum">
              <a:rPr lang="en-US" altLang="en-US" sz="1600" b="1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US" altLang="en-US" sz="1600" b="1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b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April 2020</a:t>
            </a:r>
            <a:endParaRPr lang="en-US" sz="16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304800" y="457200"/>
            <a:ext cx="5029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WHY CUSTOMERS WON'T BUY? </a:t>
            </a:r>
            <a:endParaRPr lang="en-US" altLang="en-US" sz="2400" b="1" dirty="0">
              <a:solidFill>
                <a:srgbClr val="00006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07733" y="452735"/>
            <a:ext cx="3174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66"/>
                </a:solidFill>
              </a:rPr>
              <a:t>SWITCHING COSTS </a:t>
            </a:r>
            <a:endParaRPr lang="en-US" altLang="en-US" sz="2400" b="1" dirty="0">
              <a:solidFill>
                <a:srgbClr val="00006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65911" y="1159823"/>
            <a:ext cx="48767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solidFill>
                  <a:srgbClr val="000066"/>
                </a:solidFill>
              </a:rPr>
              <a:t>PLEASE REMEMBER </a:t>
            </a:r>
            <a:endParaRPr lang="en-US" sz="3500" b="1" dirty="0">
              <a:solidFill>
                <a:srgbClr val="00006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928" y="1877257"/>
            <a:ext cx="4795938" cy="18036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22" y="4183587"/>
            <a:ext cx="4292078" cy="11055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464" y="4183587"/>
            <a:ext cx="4382609" cy="113030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7742"/>
          <a:stretch/>
        </p:blipFill>
        <p:spPr>
          <a:xfrm>
            <a:off x="3569823" y="6286077"/>
            <a:ext cx="2068900" cy="56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485140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EE41D879-3179-42E3-9236-E9AD7209756F}" type="slidenum">
              <a:rPr lang="en-US" altLang="en-US" sz="1600" b="1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US" altLang="en-US" sz="1600" b="1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b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April 2020</a:t>
            </a:r>
            <a:endParaRPr lang="en-US" sz="16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304800" y="457200"/>
            <a:ext cx="5029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WHY CUSTOMERS WON'T BUY? </a:t>
            </a:r>
            <a:endParaRPr lang="en-US" altLang="en-US" sz="2400" b="1" dirty="0">
              <a:solidFill>
                <a:srgbClr val="00006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07733" y="452735"/>
            <a:ext cx="376712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smtClean="0">
                <a:solidFill>
                  <a:srgbClr val="000066"/>
                </a:solidFill>
              </a:rPr>
              <a:t>PSYCHOLOGICAL BIASES</a:t>
            </a:r>
            <a:endParaRPr lang="en-US" altLang="en-US" sz="2200" b="1" dirty="0">
              <a:solidFill>
                <a:srgbClr val="000066"/>
              </a:solidFill>
            </a:endParaRPr>
          </a:p>
        </p:txBody>
      </p:sp>
      <p:pic>
        <p:nvPicPr>
          <p:cNvPr id="8194" name="Picture 2" descr="Cognitive Bias them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622" t="3471" r="22471" b="4294"/>
          <a:stretch/>
        </p:blipFill>
        <p:spPr bwMode="auto">
          <a:xfrm>
            <a:off x="381000" y="1219200"/>
            <a:ext cx="286247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243471" y="1313113"/>
            <a:ext cx="57313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Is </a:t>
            </a:r>
            <a:r>
              <a:rPr lang="en-US" sz="30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the </a:t>
            </a:r>
            <a:r>
              <a:rPr lang="en-US" sz="30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tendency </a:t>
            </a:r>
            <a:r>
              <a:rPr lang="en-US" sz="30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to make </a:t>
            </a:r>
            <a:r>
              <a:rPr lang="en-US" sz="3000" b="1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DECISIONS OR TAKE ACTION </a:t>
            </a:r>
            <a:r>
              <a:rPr lang="en-US" sz="30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in an </a:t>
            </a:r>
            <a:r>
              <a:rPr lang="en-US" sz="3000" b="1" dirty="0" smtClean="0">
                <a:solidFill>
                  <a:srgbClr val="FF80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ILLOGICAL WAY.</a:t>
            </a:r>
            <a:endParaRPr lang="en-US" sz="3000" b="1" dirty="0">
              <a:solidFill>
                <a:srgbClr val="FF80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591" y="2851449"/>
            <a:ext cx="5676900" cy="1104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009" y="4120093"/>
            <a:ext cx="4276725" cy="638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142" y="4782898"/>
            <a:ext cx="4250592" cy="6473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4142" y="5475279"/>
            <a:ext cx="4250592" cy="59055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7742"/>
          <a:stretch/>
        </p:blipFill>
        <p:spPr>
          <a:xfrm>
            <a:off x="3569823" y="6286077"/>
            <a:ext cx="2068900" cy="56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72791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EE41D879-3179-42E3-9236-E9AD7209756F}" type="slidenum">
              <a:rPr lang="en-US" altLang="en-US" sz="1600" b="1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 altLang="en-US" sz="1600" b="1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b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April 2020</a:t>
            </a:r>
            <a:endParaRPr lang="en-US" sz="16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304800" y="457200"/>
            <a:ext cx="419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800000"/>
                </a:solidFill>
              </a:rPr>
              <a:t>PSYCHOLOGICAL BIASES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5345" y="1019192"/>
            <a:ext cx="88986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Joshua David Bell </a:t>
            </a:r>
            <a:r>
              <a:rPr lang="en-US" sz="26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- one of the </a:t>
            </a:r>
            <a:r>
              <a:rPr lang="en-US" sz="3000" b="1" dirty="0">
                <a:solidFill>
                  <a:srgbClr val="FF80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MOST CELEBRATED VIOLINISTS</a:t>
            </a:r>
            <a:r>
              <a:rPr lang="en-US" sz="30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sz="26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of </a:t>
            </a:r>
            <a:r>
              <a:rPr lang="en-US" sz="26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his era</a:t>
            </a:r>
            <a:r>
              <a:rPr lang="en-US" sz="26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.</a:t>
            </a:r>
            <a:endParaRPr lang="en-US" sz="2600" b="1" dirty="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95159" y="327660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5" y="1581920"/>
            <a:ext cx="2671762" cy="33893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69823" y="2078830"/>
            <a:ext cx="4260812" cy="23955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9558" t="79989" r="11964" b="1261"/>
          <a:stretch/>
        </p:blipFill>
        <p:spPr>
          <a:xfrm>
            <a:off x="3017177" y="4568809"/>
            <a:ext cx="5992314" cy="804937"/>
          </a:xfrm>
          <a:prstGeom prst="rect">
            <a:avLst/>
          </a:prstGeom>
        </p:spPr>
      </p:pic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4502727" y="457200"/>
            <a:ext cx="419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66"/>
                </a:solidFill>
              </a:rPr>
              <a:t>PERCEIVED VALUE</a:t>
            </a:r>
            <a:endParaRPr lang="en-US" altLang="en-US" sz="2400" b="1" dirty="0">
              <a:solidFill>
                <a:srgbClr val="000066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7742"/>
          <a:stretch/>
        </p:blipFill>
        <p:spPr>
          <a:xfrm>
            <a:off x="3569823" y="6286077"/>
            <a:ext cx="2068900" cy="56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92732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6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EE41D879-3179-42E3-9236-E9AD7209756F}" type="slidenum">
              <a:rPr lang="en-US" altLang="en-US" sz="1600" b="1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US" altLang="en-US" sz="1600" b="1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b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April 2020</a:t>
            </a:r>
            <a:endParaRPr lang="en-US" sz="16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304800" y="457200"/>
            <a:ext cx="5029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WHY CUSTOMERS WON'T BUY? </a:t>
            </a:r>
            <a:endParaRPr lang="en-US" altLang="en-US" sz="2400" b="1" dirty="0">
              <a:solidFill>
                <a:srgbClr val="00006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07733" y="452735"/>
            <a:ext cx="376712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smtClean="0">
                <a:solidFill>
                  <a:srgbClr val="000066"/>
                </a:solidFill>
              </a:rPr>
              <a:t>PSYCHOLOGICAL BIASES</a:t>
            </a:r>
            <a:endParaRPr lang="en-US" altLang="en-US" sz="2200" b="1" dirty="0">
              <a:solidFill>
                <a:srgbClr val="00006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5" y="1098550"/>
            <a:ext cx="2671762" cy="33893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361" y="1138311"/>
            <a:ext cx="3343275" cy="390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884" y="1586018"/>
            <a:ext cx="4086225" cy="4476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637" y="2103459"/>
            <a:ext cx="4352925" cy="4476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775" y="2623029"/>
            <a:ext cx="4314825" cy="4857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3143854"/>
            <a:ext cx="2385154" cy="657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2775" y="4072613"/>
            <a:ext cx="4257675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255" y="4860153"/>
            <a:ext cx="2752725" cy="5619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31980" y="4882065"/>
            <a:ext cx="3467100" cy="5524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28800" y="5468248"/>
            <a:ext cx="2895600" cy="5886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4400" y="5485414"/>
            <a:ext cx="4305300" cy="5715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7742"/>
          <a:stretch/>
        </p:blipFill>
        <p:spPr>
          <a:xfrm>
            <a:off x="3569823" y="6286077"/>
            <a:ext cx="2068900" cy="56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348553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EE41D879-3179-42E3-9236-E9AD7209756F}" type="slidenum">
              <a:rPr lang="en-US" altLang="en-US" sz="1600" b="1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US" altLang="en-US" sz="1600" b="1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b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April 2020</a:t>
            </a:r>
            <a:endParaRPr lang="en-US" sz="16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304800" y="457200"/>
            <a:ext cx="5029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WHY CUSTOMERS WON'T BUY? </a:t>
            </a:r>
            <a:endParaRPr lang="en-US" altLang="en-US" sz="2400" b="1" dirty="0">
              <a:solidFill>
                <a:srgbClr val="00006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07733" y="452735"/>
            <a:ext cx="247118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smtClean="0">
                <a:solidFill>
                  <a:srgbClr val="000066"/>
                </a:solidFill>
              </a:rPr>
              <a:t>LOSS AVERSION</a:t>
            </a:r>
            <a:endParaRPr lang="en-US" altLang="en-US" sz="2200" b="1" dirty="0">
              <a:solidFill>
                <a:srgbClr val="000066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6200" y="1205528"/>
            <a:ext cx="73913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Refers </a:t>
            </a:r>
            <a:r>
              <a:rPr lang="en-US" sz="26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to people's </a:t>
            </a:r>
            <a:r>
              <a:rPr lang="en-US" sz="3000" b="1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TENDENCY</a:t>
            </a:r>
            <a:r>
              <a:rPr lang="en-US" sz="26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sz="26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to prefer </a:t>
            </a:r>
            <a:r>
              <a:rPr lang="en-US" sz="3000" b="1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AVOIDING LOSSES</a:t>
            </a:r>
            <a:r>
              <a:rPr lang="en-US" sz="26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 to acquiring </a:t>
            </a:r>
            <a:r>
              <a:rPr lang="en-US" sz="3000" b="1" dirty="0" smtClean="0">
                <a:solidFill>
                  <a:srgbClr val="FF80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EQUIVALENT GAINS</a:t>
            </a:r>
            <a:endParaRPr lang="en-US" sz="3000" b="1" dirty="0">
              <a:solidFill>
                <a:srgbClr val="FF80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423" y="1641773"/>
            <a:ext cx="2161914" cy="251202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93223" y="2820678"/>
            <a:ext cx="6553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Customer</a:t>
            </a:r>
            <a:r>
              <a:rPr lang="en-US" sz="30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sz="30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DON’T GIVE UP </a:t>
            </a:r>
            <a:r>
              <a:rPr lang="en-US" sz="26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the</a:t>
            </a:r>
            <a:r>
              <a:rPr lang="en-US" sz="30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sz="26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already using product for </a:t>
            </a:r>
            <a:r>
              <a:rPr lang="en-US" sz="3000" b="1" dirty="0">
                <a:solidFill>
                  <a:srgbClr val="FF80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A NEW PRODUCT </a:t>
            </a:r>
          </a:p>
          <a:p>
            <a:pPr algn="ctr"/>
            <a:endParaRPr lang="en-US" sz="3000" b="1" dirty="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36" y="4191001"/>
            <a:ext cx="3524250" cy="6191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286" y="4191000"/>
            <a:ext cx="2958042" cy="6191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036" y="5013216"/>
            <a:ext cx="3467100" cy="5429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7136" y="4989378"/>
            <a:ext cx="3514725" cy="5619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7742"/>
          <a:stretch/>
        </p:blipFill>
        <p:spPr>
          <a:xfrm>
            <a:off x="3569823" y="6286077"/>
            <a:ext cx="2068900" cy="56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261983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7" grpId="0"/>
      <p:bldP spid="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EE41D879-3179-42E3-9236-E9AD7209756F}" type="slidenum">
              <a:rPr lang="en-US" altLang="en-US" sz="1600" b="1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15</a:t>
            </a:fld>
            <a:endParaRPr lang="en-US" altLang="en-US" sz="1600" b="1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b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April 2020</a:t>
            </a:r>
            <a:endParaRPr lang="en-US" sz="16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304800" y="457200"/>
            <a:ext cx="5029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WHY CUSTOMERS WON'T BUY? </a:t>
            </a:r>
            <a:endParaRPr lang="en-US" altLang="en-US" sz="2400" b="1" dirty="0">
              <a:solidFill>
                <a:srgbClr val="00006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07733" y="452735"/>
            <a:ext cx="158088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smtClean="0">
                <a:solidFill>
                  <a:srgbClr val="000066"/>
                </a:solidFill>
              </a:rPr>
              <a:t>OPTIMISM</a:t>
            </a:r>
            <a:endParaRPr lang="en-US" altLang="en-US" sz="2200" b="1" dirty="0">
              <a:solidFill>
                <a:srgbClr val="000066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1001" y="1156730"/>
            <a:ext cx="83057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This bias affects the </a:t>
            </a:r>
            <a:r>
              <a:rPr lang="en-US" sz="3000" b="1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ENTREPRENEUR</a:t>
            </a:r>
            <a:r>
              <a:rPr lang="en-US" sz="3000" b="1" dirty="0" smtClean="0">
                <a:solidFill>
                  <a:srgbClr val="FF80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sz="3000" b="1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–</a:t>
            </a:r>
            <a:r>
              <a:rPr lang="en-US" sz="3000" b="1" dirty="0" smtClean="0">
                <a:solidFill>
                  <a:srgbClr val="FF80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sz="26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not the </a:t>
            </a:r>
            <a:r>
              <a:rPr lang="en-US" sz="3000" b="1" dirty="0" smtClean="0">
                <a:solidFill>
                  <a:srgbClr val="FF80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CUSTOMER </a:t>
            </a:r>
            <a:endParaRPr lang="en-US" sz="3000" b="1" dirty="0">
              <a:solidFill>
                <a:srgbClr val="FF80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10242" name="Picture 2" descr="www.researchworld.com/wp-content/uploads/2018/1...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8757"/>
          <a:stretch/>
        </p:blipFill>
        <p:spPr bwMode="auto">
          <a:xfrm>
            <a:off x="5372100" y="4594226"/>
            <a:ext cx="3543300" cy="167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www.researchworld.com/wp-content/uploads/2018/1...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5135"/>
          <a:stretch/>
        </p:blipFill>
        <p:spPr bwMode="auto">
          <a:xfrm>
            <a:off x="5392882" y="3065709"/>
            <a:ext cx="3661641" cy="151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256309" y="2166750"/>
            <a:ext cx="86868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UNREALISTICALLY</a:t>
            </a:r>
            <a:r>
              <a:rPr lang="en-US" sz="26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sz="2600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OPTIMISTIC</a:t>
            </a:r>
            <a:r>
              <a:rPr lang="en-US" sz="26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about getting favorable results</a:t>
            </a:r>
            <a:endParaRPr lang="en-US" sz="3000" b="1" dirty="0">
              <a:solidFill>
                <a:srgbClr val="FF80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3268276"/>
            <a:ext cx="5029199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ENTREPRENEURS</a:t>
            </a:r>
            <a:r>
              <a:rPr lang="en-US" sz="26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 </a:t>
            </a:r>
            <a:r>
              <a:rPr lang="en-US" sz="26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fall in to this category as they believe that are </a:t>
            </a:r>
            <a:r>
              <a:rPr lang="en-US" sz="3000" b="1" dirty="0" smtClean="0">
                <a:solidFill>
                  <a:srgbClr val="FF80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OVER ESTIMATE </a:t>
            </a:r>
            <a:r>
              <a:rPr lang="en-US" sz="26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the </a:t>
            </a:r>
            <a:r>
              <a:rPr lang="en-US" sz="3000" b="1" dirty="0">
                <a:solidFill>
                  <a:srgbClr val="FF80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VALUE</a:t>
            </a:r>
            <a:r>
              <a:rPr lang="en-US" sz="26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of  their product</a:t>
            </a:r>
            <a:endParaRPr lang="en-US" sz="3000" b="1" dirty="0">
              <a:solidFill>
                <a:srgbClr val="FF80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7742"/>
          <a:stretch/>
        </p:blipFill>
        <p:spPr>
          <a:xfrm>
            <a:off x="3569823" y="6286077"/>
            <a:ext cx="2068900" cy="56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614744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7" grpId="0"/>
      <p:bldP spid="3" grpId="0"/>
      <p:bldP spid="21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EE41D879-3179-42E3-9236-E9AD7209756F}" type="slidenum">
              <a:rPr lang="en-US" altLang="en-US" sz="1600" b="1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en-US" altLang="en-US" sz="1600" b="1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b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April 2020</a:t>
            </a:r>
            <a:endParaRPr lang="en-US" sz="16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337073" y="228600"/>
            <a:ext cx="85344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800000"/>
                </a:solidFill>
              </a:rPr>
              <a:t>CUSTOMER ACQUISITION</a:t>
            </a:r>
            <a:endParaRPr lang="en-US" altLang="en-US" sz="6000" b="1" dirty="0">
              <a:solidFill>
                <a:srgbClr val="800000"/>
              </a:solidFill>
            </a:endParaRPr>
          </a:p>
        </p:txBody>
      </p:sp>
      <p:pic>
        <p:nvPicPr>
          <p:cNvPr id="15362" name="Picture 2" descr="16 Steps of Customer Acquisition Process for Digital | Popupsm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167592"/>
            <a:ext cx="7010400" cy="368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7742"/>
          <a:stretch/>
        </p:blipFill>
        <p:spPr>
          <a:xfrm>
            <a:off x="3569823" y="6286077"/>
            <a:ext cx="2068900" cy="56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8608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EE41D879-3179-42E3-9236-E9AD7209756F}" type="slidenum">
              <a:rPr lang="en-US" altLang="en-US" sz="1600" b="1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US" altLang="en-US" sz="1600" b="1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b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April 2020</a:t>
            </a:r>
            <a:endParaRPr lang="en-US" sz="16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304800" y="457200"/>
            <a:ext cx="5029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CUSTOMER ACQUISITION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583678" y="1599098"/>
            <a:ext cx="53894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Need to acquire that </a:t>
            </a:r>
            <a:r>
              <a:rPr lang="en-US" sz="4000" b="1" dirty="0" smtClean="0">
                <a:solidFill>
                  <a:srgbClr val="FF80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CUSTOMER </a:t>
            </a:r>
            <a:endParaRPr lang="en-US" sz="4000" b="1" dirty="0">
              <a:solidFill>
                <a:srgbClr val="FF80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7742"/>
          <a:stretch/>
        </p:blipFill>
        <p:spPr>
          <a:xfrm>
            <a:off x="3569823" y="6286077"/>
            <a:ext cx="2068900" cy="5600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5" y="1106205"/>
            <a:ext cx="2547035" cy="6959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44" y="1924729"/>
            <a:ext cx="2814912" cy="7282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31" y="2837175"/>
            <a:ext cx="5350138" cy="704322"/>
          </a:xfrm>
          <a:prstGeom prst="rect">
            <a:avLst/>
          </a:prstGeom>
        </p:spPr>
      </p:pic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533400" y="3855026"/>
            <a:ext cx="8416636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FF8004"/>
                </a:solidFill>
              </a:rPr>
              <a:t>CUSTOMER</a:t>
            </a:r>
            <a:r>
              <a:rPr lang="en-US" sz="2400" b="1" dirty="0" smtClean="0">
                <a:solidFill>
                  <a:srgbClr val="FF8004"/>
                </a:solidFill>
              </a:rPr>
              <a:t> </a:t>
            </a:r>
            <a:r>
              <a:rPr lang="en-US" sz="3000" b="1" dirty="0" smtClean="0">
                <a:solidFill>
                  <a:srgbClr val="FF8004"/>
                </a:solidFill>
              </a:rPr>
              <a:t>ACQUISITION</a:t>
            </a:r>
            <a:r>
              <a:rPr lang="en-US" sz="2400" b="1" dirty="0" smtClean="0">
                <a:solidFill>
                  <a:srgbClr val="FF8004"/>
                </a:solidFill>
              </a:rPr>
              <a:t> </a:t>
            </a:r>
            <a:r>
              <a:rPr lang="en-US" sz="2400" b="1" dirty="0" smtClean="0">
                <a:solidFill>
                  <a:srgbClr val="800000"/>
                </a:solidFill>
              </a:rPr>
              <a:t>is a process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457200" y="4627049"/>
            <a:ext cx="841663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CUSTOMER ACQUISITION </a:t>
            </a:r>
            <a:r>
              <a:rPr lang="en-US" sz="2400" b="1" dirty="0" smtClean="0">
                <a:solidFill>
                  <a:srgbClr val="800000"/>
                </a:solidFill>
              </a:rPr>
              <a:t>is an integral part of the </a:t>
            </a:r>
            <a:r>
              <a:rPr lang="en-US" sz="3000" b="1" dirty="0">
                <a:solidFill>
                  <a:srgbClr val="FF80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BUSINESS MODEL </a:t>
            </a:r>
            <a:endParaRPr lang="en-US" altLang="en-US" sz="3000" b="1" dirty="0">
              <a:solidFill>
                <a:srgbClr val="FF80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55512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5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" grpId="0"/>
      <p:bldP spid="3" grpId="1"/>
      <p:bldP spid="22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EE41D879-3179-42E3-9236-E9AD7209756F}" type="slidenum">
              <a:rPr lang="en-US" altLang="en-US" sz="1600" b="1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en-US" altLang="en-US" sz="1600" b="1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b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April 2020</a:t>
            </a:r>
            <a:endParaRPr lang="en-US" sz="16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304800" y="457200"/>
            <a:ext cx="5029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CUSTOMER ACQUISITION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7742"/>
          <a:stretch/>
        </p:blipFill>
        <p:spPr>
          <a:xfrm>
            <a:off x="3569823" y="6286077"/>
            <a:ext cx="2068900" cy="560052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277091" y="1108532"/>
            <a:ext cx="41987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People </a:t>
            </a:r>
            <a:r>
              <a:rPr lang="en-US" sz="3000" b="1" dirty="0" smtClean="0">
                <a:solidFill>
                  <a:srgbClr val="FF80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DROP</a:t>
            </a:r>
            <a:r>
              <a:rPr lang="en-US" sz="30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away at </a:t>
            </a:r>
            <a:r>
              <a:rPr lang="en-US" sz="3000" b="1" dirty="0" smtClean="0">
                <a:solidFill>
                  <a:srgbClr val="FF80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EACH STAGE </a:t>
            </a:r>
            <a:r>
              <a:rPr lang="en-US" sz="30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of the process</a:t>
            </a:r>
            <a:endParaRPr lang="en-US" sz="3000" b="1" dirty="0">
              <a:solidFill>
                <a:srgbClr val="FF80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589323"/>
            <a:ext cx="4865752" cy="2735649"/>
          </a:xfrm>
          <a:prstGeom prst="rect">
            <a:avLst/>
          </a:prstGeom>
        </p:spPr>
      </p:pic>
      <p:pic>
        <p:nvPicPr>
          <p:cNvPr id="3072" name="Picture 3071"/>
          <p:cNvPicPr>
            <a:picLocks noChangeAspect="1"/>
          </p:cNvPicPr>
          <p:nvPr/>
        </p:nvPicPr>
        <p:blipFill rotWithShape="1">
          <a:blip r:embed="rId5"/>
          <a:srcRect r="15676" b="77273"/>
          <a:stretch/>
        </p:blipFill>
        <p:spPr>
          <a:xfrm>
            <a:off x="5392882" y="1437451"/>
            <a:ext cx="3349336" cy="7620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5"/>
          <a:srcRect l="3144" t="24116" r="18198" b="57702"/>
          <a:stretch/>
        </p:blipFill>
        <p:spPr>
          <a:xfrm>
            <a:off x="5413664" y="2193078"/>
            <a:ext cx="3374668" cy="65847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5"/>
          <a:srcRect l="2877" t="61701" r="14628"/>
          <a:stretch/>
        </p:blipFill>
        <p:spPr>
          <a:xfrm>
            <a:off x="5514410" y="3543787"/>
            <a:ext cx="3276601" cy="128407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5"/>
          <a:srcRect l="4915" t="41493" r="16243" b="36875"/>
          <a:stretch/>
        </p:blipFill>
        <p:spPr>
          <a:xfrm>
            <a:off x="5507787" y="2846541"/>
            <a:ext cx="3289849" cy="761999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224564" y="5272721"/>
            <a:ext cx="517862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Day care service for the </a:t>
            </a:r>
            <a:r>
              <a:rPr lang="en-US" sz="2600" b="1" dirty="0" smtClean="0">
                <a:solidFill>
                  <a:srgbClr val="FF80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WORKING MOTHERS </a:t>
            </a:r>
            <a:endParaRPr lang="en-US" sz="3000" b="1" dirty="0">
              <a:solidFill>
                <a:srgbClr val="FF80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35118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7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EE41D879-3179-42E3-9236-E9AD7209756F}" type="slidenum">
              <a:rPr lang="en-US" altLang="en-US" sz="1600" b="1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19</a:t>
            </a:fld>
            <a:endParaRPr lang="en-US" altLang="en-US" sz="1600" b="1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b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April 2020</a:t>
            </a:r>
            <a:endParaRPr lang="en-US" sz="16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304800" y="457200"/>
            <a:ext cx="5029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CUSTOMER ACQUISITION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7742"/>
          <a:stretch/>
        </p:blipFill>
        <p:spPr>
          <a:xfrm>
            <a:off x="3569823" y="6286077"/>
            <a:ext cx="2068900" cy="560052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241666" y="1188711"/>
            <a:ext cx="85213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NICHE –</a:t>
            </a:r>
            <a:r>
              <a:rPr lang="en-US" sz="26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sz="3000" b="1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WORKING MOTHERS </a:t>
            </a:r>
            <a:r>
              <a:rPr lang="en-US" sz="26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with children in the </a:t>
            </a:r>
            <a:r>
              <a:rPr lang="en-US" sz="3000" b="1" dirty="0" smtClean="0">
                <a:solidFill>
                  <a:srgbClr val="FF80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AGES OF 1 – 4 </a:t>
            </a:r>
            <a:endParaRPr lang="en-US" sz="3000" b="1" dirty="0">
              <a:solidFill>
                <a:srgbClr val="FF80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2218229"/>
            <a:ext cx="3482057" cy="37615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718" y="2559324"/>
            <a:ext cx="1485900" cy="523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7807" y="3319615"/>
            <a:ext cx="1152525" cy="54292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943600" y="3309938"/>
            <a:ext cx="1066800" cy="533400"/>
          </a:xfrm>
          <a:prstGeom prst="rightArrow">
            <a:avLst/>
          </a:prstGeom>
          <a:solidFill>
            <a:srgbClr val="3333CC"/>
          </a:solidFill>
          <a:ln cmpd="thickThin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024255" y="3066587"/>
            <a:ext cx="1628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800000"/>
                </a:solidFill>
              </a:rPr>
              <a:t>SOCIAL MEDIA</a:t>
            </a:r>
            <a:endParaRPr lang="en-US" sz="2400" b="1" dirty="0">
              <a:solidFill>
                <a:srgbClr val="8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7807" y="4084948"/>
            <a:ext cx="1238250" cy="542925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5908964" y="4186887"/>
            <a:ext cx="1066800" cy="533400"/>
          </a:xfrm>
          <a:prstGeom prst="rightArrow">
            <a:avLst/>
          </a:prstGeom>
          <a:solidFill>
            <a:srgbClr val="3333CC"/>
          </a:solidFill>
          <a:ln cmpd="thickThin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975764" y="4005534"/>
            <a:ext cx="18911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800000"/>
                </a:solidFill>
              </a:rPr>
              <a:t>ENQUIRING ABOUT THE SERVICE</a:t>
            </a:r>
            <a:endParaRPr lang="en-US" sz="2200" b="1" dirty="0">
              <a:solidFill>
                <a:srgbClr val="8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5622" y="4859030"/>
            <a:ext cx="837302" cy="44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432031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6" grpId="0" animBg="1"/>
      <p:bldP spid="7" grpId="0"/>
      <p:bldP spid="22" grpId="0" animBg="1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EE41D879-3179-42E3-9236-E9AD7209756F}" type="slidenum">
              <a:rPr lang="en-US" altLang="en-US" sz="1600" b="1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US" altLang="en-US" sz="1600" b="1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304800" y="457200"/>
            <a:ext cx="838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WHY CUSTOMERS WON'T BUY? 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3082" name="TextBox 14"/>
          <p:cNvSpPr txBox="1">
            <a:spLocks noChangeArrowheads="1"/>
          </p:cNvSpPr>
          <p:nvPr/>
        </p:nvSpPr>
        <p:spPr bwMode="auto">
          <a:xfrm>
            <a:off x="318655" y="990600"/>
            <a:ext cx="8534400" cy="537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 smtClean="0">
                <a:solidFill>
                  <a:srgbClr val="000066"/>
                </a:solidFill>
              </a:rPr>
              <a:t>In the previous lessons, we </a:t>
            </a:r>
            <a:r>
              <a:rPr lang="en-US" sz="2200" dirty="0">
                <a:solidFill>
                  <a:srgbClr val="000066"/>
                </a:solidFill>
              </a:rPr>
              <a:t>have learnt about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b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April 2020</a:t>
            </a:r>
            <a:endParaRPr lang="en-US" sz="16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852027"/>
            <a:ext cx="4848225" cy="600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55" y="2665727"/>
            <a:ext cx="1552575" cy="54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55" y="3449323"/>
            <a:ext cx="3762375" cy="504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4885" y="3447090"/>
            <a:ext cx="3714976" cy="5070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217" y="4143663"/>
            <a:ext cx="3410683" cy="603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0900" y="4159538"/>
            <a:ext cx="2847975" cy="571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47430" y="2663398"/>
            <a:ext cx="3975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800000"/>
                </a:solidFill>
              </a:rPr>
              <a:t>CUSTOMER NEEDS</a:t>
            </a:r>
            <a:endParaRPr lang="en-US" sz="3000" b="1" dirty="0">
              <a:solidFill>
                <a:srgbClr val="8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8655" y="4881450"/>
            <a:ext cx="8839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800000"/>
                </a:solidFill>
              </a:rPr>
              <a:t>BECAUSE CUSTOMER HAVE AN </a:t>
            </a:r>
            <a:r>
              <a:rPr lang="en-US" sz="3400" b="1" dirty="0" smtClean="0">
                <a:solidFill>
                  <a:srgbClr val="FF8004"/>
                </a:solidFill>
              </a:rPr>
              <a:t>ALTERNATIVE</a:t>
            </a:r>
            <a:endParaRPr lang="en-US" sz="3400" b="1" dirty="0">
              <a:solidFill>
                <a:srgbClr val="FF8004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7742"/>
          <a:stretch/>
        </p:blipFill>
        <p:spPr>
          <a:xfrm>
            <a:off x="3569823" y="6286077"/>
            <a:ext cx="2068900" cy="56005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1" grpId="0"/>
      <p:bldP spid="3082" grpId="0"/>
      <p:bldP spid="9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356350"/>
            <a:ext cx="45720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EE41D879-3179-42E3-9236-E9AD7209756F}" type="slidenum">
              <a:rPr lang="en-US" altLang="en-US" sz="1600" b="1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20</a:t>
            </a:fld>
            <a:endParaRPr lang="en-US" altLang="en-US" sz="1600" b="1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b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April 2020</a:t>
            </a:r>
            <a:endParaRPr lang="en-US" sz="16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304800" y="457200"/>
            <a:ext cx="5029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CUSTOMER ACQUISITION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7742"/>
          <a:stretch/>
        </p:blipFill>
        <p:spPr>
          <a:xfrm>
            <a:off x="3569823" y="6286077"/>
            <a:ext cx="2068900" cy="5600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447800"/>
            <a:ext cx="4019550" cy="3857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50" y="3990975"/>
            <a:ext cx="1320041" cy="11906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973" y="1447800"/>
            <a:ext cx="4000500" cy="7143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2575" y="2142259"/>
            <a:ext cx="3143250" cy="685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4075" y="2805545"/>
            <a:ext cx="2000250" cy="685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1750" y="3485716"/>
            <a:ext cx="10858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853748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EE41D879-3179-42E3-9236-E9AD7209756F}" type="slidenum">
              <a:rPr lang="en-US" altLang="en-US" sz="1600" b="1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US" altLang="en-US" sz="1600" b="1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b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April 2020</a:t>
            </a:r>
            <a:endParaRPr lang="en-US" sz="16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1098550"/>
            <a:ext cx="3962400" cy="933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150" y="1066858"/>
            <a:ext cx="3795888" cy="9470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964" y="2138550"/>
            <a:ext cx="3967163" cy="10062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3150" y="2121823"/>
            <a:ext cx="3988612" cy="99096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050771" y="3515593"/>
            <a:ext cx="27432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800000"/>
                </a:solidFill>
              </a:rPr>
              <a:t>Easy to Maintain</a:t>
            </a:r>
            <a:endParaRPr lang="en-US" sz="2200" b="1" dirty="0">
              <a:solidFill>
                <a:srgbClr val="8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23150" y="3128664"/>
            <a:ext cx="27432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800000"/>
                </a:solidFill>
              </a:rPr>
              <a:t>Superior in Quality</a:t>
            </a:r>
            <a:endParaRPr lang="en-US" sz="2200" b="1" dirty="0">
              <a:solidFill>
                <a:srgbClr val="8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16135" y="3925540"/>
            <a:ext cx="4293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800000"/>
                </a:solidFill>
              </a:rPr>
              <a:t>Cheaper than Similar Products</a:t>
            </a:r>
            <a:endParaRPr lang="en-US" sz="2200" b="1" dirty="0">
              <a:solidFill>
                <a:srgbClr val="8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5401" y="3346317"/>
            <a:ext cx="39602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800000"/>
                </a:solidFill>
              </a:rPr>
              <a:t>Product Launched during </a:t>
            </a:r>
            <a:r>
              <a:rPr lang="en-US" sz="2200" b="1" dirty="0" smtClean="0">
                <a:solidFill>
                  <a:srgbClr val="FF8004"/>
                </a:solidFill>
              </a:rPr>
              <a:t>Prime market season</a:t>
            </a:r>
            <a:endParaRPr lang="en-US" sz="2200" b="1" dirty="0">
              <a:solidFill>
                <a:srgbClr val="FF800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5401" y="4193630"/>
            <a:ext cx="39602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800000"/>
                </a:solidFill>
              </a:rPr>
              <a:t>Offered through all </a:t>
            </a:r>
            <a:r>
              <a:rPr lang="en-US" sz="2200" b="1" dirty="0" smtClean="0">
                <a:solidFill>
                  <a:srgbClr val="FF8004"/>
                </a:solidFill>
              </a:rPr>
              <a:t>leading retailers</a:t>
            </a:r>
            <a:endParaRPr lang="en-US" sz="2200" b="1" dirty="0">
              <a:solidFill>
                <a:srgbClr val="FF8004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9927" y="4913072"/>
            <a:ext cx="3810000" cy="75247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02471" y="5063982"/>
            <a:ext cx="4293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0066"/>
                </a:solidFill>
              </a:rPr>
              <a:t>DESPITE HIS PROMOS </a:t>
            </a:r>
            <a:endParaRPr lang="en-US" sz="2200" b="1" dirty="0">
              <a:solidFill>
                <a:srgbClr val="000066"/>
              </a:solidFill>
            </a:endParaRPr>
          </a:p>
        </p:txBody>
      </p:sp>
      <p:pic>
        <p:nvPicPr>
          <p:cNvPr id="1026" name="Picture 2" descr="Simple Cartoon Promo Buy One Get One Free Label Element, Hand ...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639" t="15333" r="18027" b="14667"/>
          <a:stretch/>
        </p:blipFill>
        <p:spPr bwMode="auto">
          <a:xfrm>
            <a:off x="3374776" y="4643727"/>
            <a:ext cx="1488169" cy="142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10"/>
          <p:cNvSpPr>
            <a:spLocks noChangeArrowheads="1"/>
          </p:cNvSpPr>
          <p:nvPr/>
        </p:nvSpPr>
        <p:spPr bwMode="auto">
          <a:xfrm>
            <a:off x="304800" y="433534"/>
            <a:ext cx="5029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WHY CUSTOMERS WON'T BUY? </a:t>
            </a:r>
            <a:endParaRPr lang="en-US" altLang="en-US" sz="2400" b="1" dirty="0">
              <a:solidFill>
                <a:srgbClr val="000066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7742"/>
          <a:stretch/>
        </p:blipFill>
        <p:spPr>
          <a:xfrm>
            <a:off x="3569823" y="6286077"/>
            <a:ext cx="2068900" cy="560052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241377" y="433534"/>
            <a:ext cx="2525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66"/>
                </a:solidFill>
              </a:rPr>
              <a:t>LIVE EXAMPLE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1645707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27" grpId="0"/>
      <p:bldP spid="28" grpId="0"/>
      <p:bldP spid="29" grpId="0"/>
      <p:bldP spid="31" grpId="0"/>
      <p:bldP spid="3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EE41D879-3179-42E3-9236-E9AD7209756F}" type="slidenum">
              <a:rPr lang="en-US" altLang="en-US" sz="1600" b="1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US" altLang="en-US" sz="1600" b="1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b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April 2020</a:t>
            </a:r>
            <a:endParaRPr lang="en-US" sz="16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3284" y="2257881"/>
            <a:ext cx="811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Why where the customers </a:t>
            </a:r>
            <a:r>
              <a:rPr lang="en-US" sz="3000" b="1" dirty="0" smtClean="0">
                <a:solidFill>
                  <a:srgbClr val="FF8004"/>
                </a:solidFill>
              </a:rPr>
              <a:t>RELUCTANT</a:t>
            </a:r>
            <a:r>
              <a:rPr lang="en-US" sz="2200" b="1" dirty="0" smtClean="0">
                <a:solidFill>
                  <a:srgbClr val="800000"/>
                </a:solidFill>
              </a:rPr>
              <a:t> </a:t>
            </a:r>
            <a:r>
              <a:rPr lang="en-US" sz="2000" b="1" dirty="0" smtClean="0">
                <a:solidFill>
                  <a:srgbClr val="800000"/>
                </a:solidFill>
              </a:rPr>
              <a:t>to buy the product </a:t>
            </a:r>
            <a:endParaRPr lang="en-US" sz="2000" b="1" dirty="0">
              <a:solidFill>
                <a:srgbClr val="8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84" y="1322677"/>
            <a:ext cx="37719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710" y="1132177"/>
            <a:ext cx="2486025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386358"/>
            <a:ext cx="3562350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5360988"/>
            <a:ext cx="3343275" cy="504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984" y="5212604"/>
            <a:ext cx="3286125" cy="895350"/>
          </a:xfrm>
          <a:prstGeom prst="rect">
            <a:avLst/>
          </a:prstGeom>
        </p:spPr>
      </p:pic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304800" y="457200"/>
            <a:ext cx="838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WHY CUSTOMERS WON'T BUY? 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2050" name="Picture 2" descr="The Reluctant Band Leader - T. Perry Bowers - Mediu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52230" y="2763831"/>
            <a:ext cx="1617518" cy="162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7742"/>
          <a:stretch/>
        </p:blipFill>
        <p:spPr>
          <a:xfrm>
            <a:off x="3569823" y="6286077"/>
            <a:ext cx="2068900" cy="56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271137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1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EE41D879-3179-42E3-9236-E9AD7209756F}" type="slidenum">
              <a:rPr lang="en-US" altLang="en-US" sz="1600" b="1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altLang="en-US" sz="1600" b="1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b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April 2020</a:t>
            </a:r>
            <a:endParaRPr lang="en-US" sz="16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5973" y="1042144"/>
            <a:ext cx="8116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 smtClean="0">
                <a:solidFill>
                  <a:srgbClr val="800000"/>
                </a:solidFill>
              </a:rPr>
              <a:t>Many Entrepreneurs </a:t>
            </a:r>
            <a:r>
              <a:rPr lang="en-US" sz="3000" b="1" dirty="0" smtClean="0">
                <a:solidFill>
                  <a:srgbClr val="FF80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BELIEVE</a:t>
            </a:r>
            <a:r>
              <a:rPr lang="en-US" sz="2400" b="1" dirty="0" smtClean="0">
                <a:solidFill>
                  <a:srgbClr val="800000"/>
                </a:solidFill>
              </a:rPr>
              <a:t> that their product have </a:t>
            </a:r>
            <a:r>
              <a:rPr lang="en-US" sz="3000" b="1" dirty="0">
                <a:solidFill>
                  <a:srgbClr val="FF80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RELATIVE </a:t>
            </a:r>
            <a:r>
              <a:rPr lang="en-US" sz="3000" b="1" dirty="0" smtClean="0">
                <a:solidFill>
                  <a:srgbClr val="FF80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ADVANTAGE </a:t>
            </a:r>
            <a:r>
              <a:rPr lang="en-US" sz="2400" b="1" dirty="0" smtClean="0">
                <a:solidFill>
                  <a:srgbClr val="800000"/>
                </a:solidFill>
              </a:rPr>
              <a:t>over other </a:t>
            </a:r>
            <a:r>
              <a:rPr lang="en-US" sz="3000" b="1" dirty="0">
                <a:solidFill>
                  <a:srgbClr val="FF80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SIMILAR PRODUCT,</a:t>
            </a:r>
            <a:r>
              <a:rPr lang="en-US" sz="30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>
                <a:solidFill>
                  <a:srgbClr val="800000"/>
                </a:solidFill>
              </a:rPr>
              <a:t>tha</a:t>
            </a:r>
            <a:r>
              <a:rPr lang="en-US" sz="2400" b="1" dirty="0" smtClean="0">
                <a:solidFill>
                  <a:srgbClr val="800000"/>
                </a:solidFill>
              </a:rPr>
              <a:t>t the customer </a:t>
            </a:r>
            <a:r>
              <a:rPr lang="en-US" sz="2400" b="1" dirty="0">
                <a:solidFill>
                  <a:srgbClr val="800000"/>
                </a:solidFill>
              </a:rPr>
              <a:t>w</a:t>
            </a:r>
            <a:r>
              <a:rPr lang="en-US" sz="2400" b="1" dirty="0" smtClean="0">
                <a:solidFill>
                  <a:srgbClr val="800000"/>
                </a:solidFill>
              </a:rPr>
              <a:t>ill be </a:t>
            </a:r>
            <a:r>
              <a:rPr lang="en-US" sz="3000" b="1" dirty="0">
                <a:solidFill>
                  <a:srgbClr val="FF80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WILLING TO SWITCH </a:t>
            </a:r>
            <a:endParaRPr lang="en-US" sz="3000" b="1" dirty="0" smtClean="0">
              <a:solidFill>
                <a:srgbClr val="FF80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800000"/>
                </a:solidFill>
              </a:rPr>
              <a:t>This </a:t>
            </a:r>
            <a:r>
              <a:rPr lang="en-US" sz="30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DOESN'T HAPPENS </a:t>
            </a:r>
            <a:r>
              <a:rPr lang="en-US" sz="2400" b="1" dirty="0" smtClean="0">
                <a:solidFill>
                  <a:srgbClr val="800000"/>
                </a:solidFill>
              </a:rPr>
              <a:t>most </a:t>
            </a:r>
            <a:r>
              <a:rPr lang="en-US" sz="2400" b="1" dirty="0">
                <a:solidFill>
                  <a:srgbClr val="800000"/>
                </a:solidFill>
              </a:rPr>
              <a:t>of the </a:t>
            </a:r>
            <a:r>
              <a:rPr lang="en-US" sz="2400" b="1" dirty="0" smtClean="0">
                <a:solidFill>
                  <a:srgbClr val="800000"/>
                </a:solidFill>
              </a:rPr>
              <a:t>time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800000"/>
                </a:solidFill>
              </a:rPr>
              <a:t>Expert Entrepreneurs identified </a:t>
            </a:r>
            <a:r>
              <a:rPr lang="en-US" sz="30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 FACTORS </a:t>
            </a:r>
            <a:r>
              <a:rPr lang="en-US" sz="2400" b="1" dirty="0">
                <a:solidFill>
                  <a:srgbClr val="800000"/>
                </a:solidFill>
              </a:rPr>
              <a:t>for this  </a:t>
            </a: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304800" y="457200"/>
            <a:ext cx="838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WHY CUSTOMERS WON'T BUY? 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7742"/>
          <a:stretch/>
        </p:blipFill>
        <p:spPr>
          <a:xfrm>
            <a:off x="3569823" y="6286077"/>
            <a:ext cx="2068900" cy="56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79819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EE41D879-3179-42E3-9236-E9AD7209756F}" type="slidenum">
              <a:rPr lang="en-US" altLang="en-US" sz="1600" b="1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altLang="en-US" sz="1600" b="1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b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April 2020</a:t>
            </a:r>
            <a:endParaRPr lang="en-US" sz="16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304800" y="457200"/>
            <a:ext cx="838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WHY CUSTOMERS WON'T BUY? </a:t>
            </a:r>
            <a:endParaRPr lang="en-US" altLang="en-US" sz="2400" b="1" dirty="0">
              <a:solidFill>
                <a:srgbClr val="8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423" y="1067856"/>
            <a:ext cx="4457700" cy="361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62" y="1479353"/>
            <a:ext cx="447675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0" y="2166209"/>
            <a:ext cx="34671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637" y="2180063"/>
            <a:ext cx="3805980" cy="37961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7742"/>
          <a:stretch/>
        </p:blipFill>
        <p:spPr>
          <a:xfrm>
            <a:off x="3569823" y="6286077"/>
            <a:ext cx="2068900" cy="56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263242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EE41D879-3179-42E3-9236-E9AD7209756F}" type="slidenum">
              <a:rPr lang="en-US" altLang="en-US" sz="1600" b="1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altLang="en-US" sz="1600" b="1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b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April 2020</a:t>
            </a:r>
            <a:endParaRPr lang="en-US" sz="16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304800" y="457200"/>
            <a:ext cx="5029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WHY CUSTOMERS WON'T BUY? </a:t>
            </a:r>
            <a:endParaRPr lang="en-US" altLang="en-US" sz="2400" b="1" dirty="0">
              <a:solidFill>
                <a:srgbClr val="00006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07733" y="452735"/>
            <a:ext cx="3174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66"/>
                </a:solidFill>
              </a:rPr>
              <a:t>SWITCHING COSTS </a:t>
            </a:r>
            <a:endParaRPr lang="en-US" altLang="en-US" sz="2400" b="1" dirty="0">
              <a:solidFill>
                <a:srgbClr val="000066"/>
              </a:solidFill>
            </a:endParaRPr>
          </a:p>
        </p:txBody>
      </p:sp>
      <p:pic>
        <p:nvPicPr>
          <p:cNvPr id="4098" name="Picture 2" descr="OUYA Console (Electronic Games): Amazon.co.uk: PC &amp; Video Gam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111" r="7222" b="8390"/>
          <a:stretch/>
        </p:blipFill>
        <p:spPr bwMode="auto">
          <a:xfrm>
            <a:off x="457200" y="1219200"/>
            <a:ext cx="5181523" cy="224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794866" y="1524000"/>
            <a:ext cx="1739534" cy="1752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150627"/>
            <a:ext cx="1682018" cy="19745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6000" y="319988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66"/>
                </a:solidFill>
              </a:rPr>
              <a:t>GAME CONSOLE</a:t>
            </a:r>
            <a:endParaRPr lang="en-US" b="1" dirty="0">
              <a:solidFill>
                <a:srgbClr val="000066"/>
              </a:solidFill>
            </a:endParaRPr>
          </a:p>
        </p:txBody>
      </p:sp>
      <p:pic>
        <p:nvPicPr>
          <p:cNvPr id="4102" name="Picture 6" descr="11 Of The Best Xbox One Accessori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39767" y="3490146"/>
            <a:ext cx="2902066" cy="221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Xbox One Logo PNG Transparent &amp; SVG Vector - Freebie Supply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958" t="38667" r="9042" b="36000"/>
          <a:stretch/>
        </p:blipFill>
        <p:spPr bwMode="auto">
          <a:xfrm>
            <a:off x="886691" y="5472173"/>
            <a:ext cx="3249681" cy="77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PS4 Build Your Own - Custom Controllers - Controller Chao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12225" y="3518095"/>
            <a:ext cx="3286202" cy="23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Sony PS4 logo, PlayStation 4 Pro Logo PlayStation 3, ps4 logo free ...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8857" b="33714"/>
          <a:stretch/>
        </p:blipFill>
        <p:spPr bwMode="auto">
          <a:xfrm>
            <a:off x="5638723" y="5576521"/>
            <a:ext cx="1828878" cy="5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7742"/>
          <a:stretch/>
        </p:blipFill>
        <p:spPr>
          <a:xfrm>
            <a:off x="3569823" y="6286077"/>
            <a:ext cx="2068900" cy="56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416662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7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EE41D879-3179-42E3-9236-E9AD7209756F}" type="slidenum">
              <a:rPr lang="en-US" altLang="en-US" sz="1600" b="1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altLang="en-US" sz="1600" b="1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b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April 2020</a:t>
            </a:r>
            <a:endParaRPr lang="en-US" sz="16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304800" y="457200"/>
            <a:ext cx="5029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WHY CUSTOMERS WON'T BUY? </a:t>
            </a:r>
            <a:endParaRPr lang="en-US" altLang="en-US" sz="2400" b="1" dirty="0">
              <a:solidFill>
                <a:srgbClr val="00006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07733" y="452735"/>
            <a:ext cx="3174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66"/>
                </a:solidFill>
              </a:rPr>
              <a:t>SWITCHING COSTS </a:t>
            </a:r>
            <a:endParaRPr lang="en-US" altLang="en-US" sz="2400" b="1" dirty="0">
              <a:solidFill>
                <a:srgbClr val="000066"/>
              </a:solidFill>
            </a:endParaRPr>
          </a:p>
        </p:txBody>
      </p:sp>
      <p:pic>
        <p:nvPicPr>
          <p:cNvPr id="4098" name="Picture 2" descr="OUYA Console (Electronic Games): Amazon.co.uk: PC &amp; Video Game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111" r="7222" b="8390"/>
          <a:stretch/>
        </p:blipFill>
        <p:spPr bwMode="auto">
          <a:xfrm>
            <a:off x="269897" y="1342970"/>
            <a:ext cx="3865684" cy="167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170218" y="1143000"/>
            <a:ext cx="4516582" cy="1085670"/>
            <a:chOff x="4170218" y="1350818"/>
            <a:chExt cx="4516582" cy="1085670"/>
          </a:xfrm>
        </p:grpSpPr>
        <p:sp>
          <p:nvSpPr>
            <p:cNvPr id="3" name="Rounded Rectangle 2"/>
            <p:cNvSpPr/>
            <p:nvPr/>
          </p:nvSpPr>
          <p:spPr>
            <a:xfrm>
              <a:off x="4170218" y="1350818"/>
              <a:ext cx="4495800" cy="1085670"/>
            </a:xfrm>
            <a:prstGeom prst="roundRect">
              <a:avLst/>
            </a:prstGeom>
            <a:solidFill>
              <a:srgbClr val="3333CC"/>
            </a:solidFill>
            <a:ln cmpd="thickThin"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29100" y="1635203"/>
              <a:ext cx="4457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FF00"/>
                  </a:solidFill>
                </a:rPr>
                <a:t>COMPARATIVELY CHEAPER</a:t>
              </a:r>
              <a:endParaRPr lang="en-US" sz="2400" b="1" dirty="0">
                <a:solidFill>
                  <a:srgbClr val="00FF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170218" y="2488803"/>
            <a:ext cx="4516582" cy="1085670"/>
            <a:chOff x="4170218" y="2696621"/>
            <a:chExt cx="4516582" cy="1085670"/>
          </a:xfrm>
        </p:grpSpPr>
        <p:sp>
          <p:nvSpPr>
            <p:cNvPr id="20" name="Rounded Rectangle 19"/>
            <p:cNvSpPr/>
            <p:nvPr/>
          </p:nvSpPr>
          <p:spPr>
            <a:xfrm>
              <a:off x="4170218" y="2696621"/>
              <a:ext cx="4495800" cy="1085670"/>
            </a:xfrm>
            <a:prstGeom prst="roundRect">
              <a:avLst/>
            </a:prstGeom>
            <a:solidFill>
              <a:srgbClr val="3333CC"/>
            </a:solidFill>
            <a:ln cmpd="thickThin"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29100" y="2862110"/>
              <a:ext cx="44577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FF00"/>
                  </a:solidFill>
                </a:rPr>
                <a:t>FREE VERSON OF ALL GAMES</a:t>
              </a:r>
              <a:endParaRPr lang="en-US" sz="2400" b="1" dirty="0">
                <a:solidFill>
                  <a:srgbClr val="00FF00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886444"/>
            <a:ext cx="4320550" cy="745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68" y="4766019"/>
            <a:ext cx="4917063" cy="68421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34000" y="3897269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800000"/>
                </a:solidFill>
              </a:rPr>
              <a:t>A BEHAVIOURAL PATTERN HAS SET IN</a:t>
            </a:r>
            <a:endParaRPr lang="en-US" sz="2400" b="1" dirty="0">
              <a:solidFill>
                <a:srgbClr val="8000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5166" y="4877610"/>
            <a:ext cx="3555267" cy="95311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7742"/>
          <a:stretch/>
        </p:blipFill>
        <p:spPr>
          <a:xfrm>
            <a:off x="3569823" y="6286077"/>
            <a:ext cx="2068900" cy="56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221551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800" y="61722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3078" name="Slide Number Placeholder 22"/>
          <p:cNvSpPr>
            <a:spLocks noGrp="1"/>
          </p:cNvSpPr>
          <p:nvPr>
            <p:ph type="sldNum" sz="quarter" idx="12"/>
          </p:nvPr>
        </p:nvSpPr>
        <p:spPr bwMode="auto">
          <a:xfrm>
            <a:off x="8382000" y="6356350"/>
            <a:ext cx="30480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EE41D879-3179-42E3-9236-E9AD7209756F}" type="slidenum">
              <a:rPr lang="en-US" altLang="en-US" sz="1600" b="1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altLang="en-US" sz="1600" b="1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914400"/>
            <a:ext cx="7086600" cy="76200"/>
          </a:xfrm>
          <a:prstGeom prst="rect">
            <a:avLst/>
          </a:prstGeom>
          <a:solidFill>
            <a:srgbClr val="000066"/>
          </a:solidFill>
          <a:ln cmpd="thickThin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400" y="61722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1600" b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April 2020</a:t>
            </a:r>
            <a:endParaRPr lang="en-US" sz="16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304800" y="457200"/>
            <a:ext cx="5029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WHY CUSTOMERS WON'T BUY? </a:t>
            </a:r>
            <a:endParaRPr lang="en-US" altLang="en-US" sz="2400" b="1" dirty="0">
              <a:solidFill>
                <a:srgbClr val="00006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07733" y="452735"/>
            <a:ext cx="3174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66"/>
                </a:solidFill>
              </a:rPr>
              <a:t>SWITCHING COSTS </a:t>
            </a:r>
            <a:endParaRPr lang="en-US" altLang="en-US" sz="2400" b="1" dirty="0">
              <a:solidFill>
                <a:srgbClr val="000066"/>
              </a:solidFill>
            </a:endParaRPr>
          </a:p>
        </p:txBody>
      </p:sp>
      <p:pic>
        <p:nvPicPr>
          <p:cNvPr id="6146" name="Picture 2" descr="File:2018 Microsoft Office logos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2222" y="1219200"/>
            <a:ext cx="3367510" cy="146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le:Apache OpenOffice logo and wordmark (2014).svg - Wikimedia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57650" y="1157260"/>
            <a:ext cx="497205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57200" y="4228127"/>
            <a:ext cx="804949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66"/>
                </a:solidFill>
              </a:rPr>
              <a:t>VERY COMFORTABLE WITH </a:t>
            </a:r>
            <a:r>
              <a:rPr lang="en-US" sz="3400" b="1" dirty="0" smtClean="0">
                <a:solidFill>
                  <a:srgbClr val="FF80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 OFFICE</a:t>
            </a:r>
            <a:endParaRPr lang="en-US" sz="3400" b="1" dirty="0">
              <a:solidFill>
                <a:srgbClr val="FF80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651" y="3055944"/>
            <a:ext cx="6498080" cy="90421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90309" y="4907518"/>
            <a:ext cx="86487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800000"/>
                </a:solidFill>
              </a:rPr>
              <a:t>DON’T WANT TO </a:t>
            </a:r>
            <a:r>
              <a:rPr lang="en-US" sz="3000" b="1" dirty="0" smtClean="0">
                <a:solidFill>
                  <a:srgbClr val="FF8004"/>
                </a:solidFill>
              </a:rPr>
              <a:t>LEARN FEATURES </a:t>
            </a:r>
            <a:r>
              <a:rPr lang="en-US" sz="3000" b="1" dirty="0" smtClean="0">
                <a:solidFill>
                  <a:srgbClr val="800000"/>
                </a:solidFill>
              </a:rPr>
              <a:t>OF NEW SOFTWARE EVEN IT IS </a:t>
            </a:r>
            <a:r>
              <a:rPr lang="en-US" sz="3000" b="1" dirty="0" smtClean="0">
                <a:solidFill>
                  <a:srgbClr val="FF8004"/>
                </a:solidFill>
              </a:rPr>
              <a:t>BETTER</a:t>
            </a:r>
            <a:endParaRPr lang="en-US" sz="3000" b="1" dirty="0">
              <a:solidFill>
                <a:srgbClr val="FF8004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620000" y="914400"/>
            <a:ext cx="1143000" cy="76200"/>
          </a:xfrm>
          <a:prstGeom prst="rect">
            <a:avLst/>
          </a:prstGeom>
          <a:solidFill>
            <a:srgbClr val="800000"/>
          </a:solidFill>
          <a:ln cmpd="thickThin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7742"/>
          <a:stretch/>
        </p:blipFill>
        <p:spPr>
          <a:xfrm>
            <a:off x="3569823" y="6286077"/>
            <a:ext cx="2068900" cy="56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064993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333CC"/>
        </a:solidFill>
        <a:ln cmpd="thickThin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4244</TotalTime>
  <Words>449</Words>
  <Application>Microsoft Office PowerPoint</Application>
  <PresentationFormat>On-screen Show (4:3)</PresentationFormat>
  <Paragraphs>127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RIYAZ</dc:creator>
  <cp:lastModifiedBy>DMA</cp:lastModifiedBy>
  <cp:revision>423</cp:revision>
  <dcterms:created xsi:type="dcterms:W3CDTF">2013-07-28T06:24:18Z</dcterms:created>
  <dcterms:modified xsi:type="dcterms:W3CDTF">2020-12-23T07:21:32Z</dcterms:modified>
</cp:coreProperties>
</file>